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519" r:id="rId5"/>
    <p:sldId id="667" r:id="rId6"/>
    <p:sldId id="591" r:id="rId7"/>
    <p:sldId id="592" r:id="rId8"/>
    <p:sldId id="629" r:id="rId9"/>
    <p:sldId id="628" r:id="rId10"/>
    <p:sldId id="630" r:id="rId11"/>
    <p:sldId id="593" r:id="rId12"/>
    <p:sldId id="662" r:id="rId13"/>
    <p:sldId id="664" r:id="rId14"/>
    <p:sldId id="670" r:id="rId15"/>
    <p:sldId id="666" r:id="rId16"/>
    <p:sldId id="566" r:id="rId17"/>
    <p:sldId id="567" r:id="rId18"/>
    <p:sldId id="632" r:id="rId19"/>
    <p:sldId id="571" r:id="rId20"/>
    <p:sldId id="672" r:id="rId21"/>
    <p:sldId id="673" r:id="rId22"/>
    <p:sldId id="647" r:id="rId23"/>
    <p:sldId id="648" r:id="rId24"/>
    <p:sldId id="649" r:id="rId25"/>
    <p:sldId id="650" r:id="rId26"/>
    <p:sldId id="57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tags" Target="../tags/tag4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tags" Target="../tags/tag5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manual.VS. automatic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4/12/2025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37719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161540"/>
            <a:ext cx="12192000" cy="2534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9425" y="18034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920" y="1050290"/>
            <a:ext cx="9309100" cy="5403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1414760" cy="582930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MANUAL.vs.AUTOMATIC + DATASET LYSOSOMES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26" name="Table 25"/>
          <p:cNvGraphicFramePr/>
          <p:nvPr>
            <p:custDataLst>
              <p:tags r:id="rId1"/>
            </p:custDataLst>
          </p:nvPr>
        </p:nvGraphicFramePr>
        <p:xfrm>
          <a:off x="6000115" y="1689100"/>
          <a:ext cx="619252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130"/>
                <a:gridCol w="1548130"/>
                <a:gridCol w="1548130"/>
                <a:gridCol w="1548130"/>
              </a:tblGrid>
              <a:tr h="1188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N CELL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ID LYSOSOMES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MANUAL  DIAMETER UM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AUTOMATIC DIAMETER UM</a:t>
                      </a:r>
                      <a:endParaRPr lang="en-US" altLang="en-GB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1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0.504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0.45   </a:t>
                      </a:r>
                      <a:endParaRPr lang="en-US" altLang="en-GB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2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 0.412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0.39</a:t>
                      </a:r>
                      <a:endParaRPr lang="en-US" altLang="en-GB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0.366</a:t>
                      </a:r>
                      <a:endParaRPr lang="en-GB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0.391     </a:t>
                      </a:r>
                      <a:endParaRPr lang="en-US" altLang="en-GB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5" y="773430"/>
            <a:ext cx="5250815" cy="48418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107555" y="1112520"/>
            <a:ext cx="3978275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GB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CELL, 3 LYSOSOMES</a:t>
            </a:r>
            <a:endParaRPr lang="en-US" altLang="en-GB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420" y="5615305"/>
            <a:ext cx="8677275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020" y="4353560"/>
            <a:ext cx="2495550" cy="10858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24511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2040" y="762000"/>
            <a:ext cx="9895205" cy="5990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" y="886460"/>
            <a:ext cx="9968865" cy="578739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027170" y="1401445"/>
            <a:ext cx="598170" cy="4565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191885" y="3868420"/>
            <a:ext cx="598170" cy="4565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4194810" y="5396865"/>
            <a:ext cx="598170" cy="4565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141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5022215" y="4491355"/>
            <a:ext cx="663575" cy="4241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121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5415915" y="2121535"/>
            <a:ext cx="598170" cy="4565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945" y="976630"/>
            <a:ext cx="3895725" cy="52959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330" y="976630"/>
            <a:ext cx="2857500" cy="46196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190" y="1106805"/>
            <a:ext cx="3660140" cy="3480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0810" y="1231900"/>
            <a:ext cx="9219565" cy="439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</a:rPr>
              <a:t>DATASETS</a:t>
            </a:r>
            <a:endParaRPr lang="en-US" altLang="en-GB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92480" y="30480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4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67385"/>
            <a:ext cx="10972800" cy="4953000"/>
          </a:xfrm>
        </p:spPr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GB" sz="3600"/>
              <a:t>TMEM-HA 6h CB airy_3_170722</a:t>
            </a:r>
            <a:endParaRPr lang="en-US" altLang="en-GB" sz="3600"/>
          </a:p>
          <a:p>
            <a:pPr>
              <a:buFont typeface="Wingdings" panose="05000000000000000000" charset="0"/>
              <a:buChar char="ü"/>
            </a:pPr>
            <a:r>
              <a:rPr lang="en-US" altLang="en-GB" sz="3600"/>
              <a:t>40A_UAS-TMEM192-3xHA x 40A 71G10 MARCM_around 12h - for quantification_4 Airy-CBs_300425</a:t>
            </a:r>
            <a:endParaRPr lang="en-US" altLang="en-GB" sz="3600"/>
          </a:p>
          <a:p>
            <a:pPr>
              <a:buFont typeface="Wingdings" panose="05000000000000000000" charset="0"/>
              <a:buChar char="ü"/>
            </a:pPr>
            <a:r>
              <a:rPr lang="en-US" altLang="en-GB" sz="3600">
                <a:solidFill>
                  <a:schemeClr val="tx1"/>
                </a:solidFill>
                <a:effectLst/>
              </a:rPr>
              <a:t>40A_UAS-TMEM192-3xHA x 40A 71G10 MARCM_around 12h - for quantification_3 Airy-CBs_300425</a:t>
            </a:r>
            <a:endParaRPr lang="en-US" altLang="en-GB" sz="36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3600">
                <a:solidFill>
                  <a:schemeClr val="tx1"/>
                </a:solidFill>
                <a:effectLst/>
              </a:rPr>
              <a:t>40A_UAS-TMEM1923x-HA x 71G10 40A MARCM_L3_1_Airy_010724</a:t>
            </a:r>
            <a:endParaRPr lang="en-US" altLang="en-GB" sz="360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9184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6675" y="952500"/>
            <a:ext cx="9255125" cy="537273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679565" y="2357755"/>
            <a:ext cx="629920" cy="5435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4453890" y="3815715"/>
            <a:ext cx="694690" cy="5594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151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679565" y="4305935"/>
            <a:ext cx="630555" cy="48514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155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5914390" y="3972560"/>
            <a:ext cx="438785" cy="40259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148</a:t>
            </a:r>
            <a:endParaRPr kumimoji="0" lang="en-US" altLang="zh-CN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cxnSp>
        <p:nvCxnSpPr>
          <p:cNvPr id="8" name="Straight Arrow Connector 7"/>
          <p:cNvCxnSpPr>
            <a:endCxn id="6" idx="3"/>
          </p:cNvCxnSpPr>
          <p:nvPr/>
        </p:nvCxnSpPr>
        <p:spPr>
          <a:xfrm flipV="1">
            <a:off x="5852795" y="4316095"/>
            <a:ext cx="125730" cy="2660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8450" y="932815"/>
            <a:ext cx="4593590" cy="2702560"/>
          </a:xfrm>
          <a:prstGeom prst="rect">
            <a:avLst/>
          </a:prstGeom>
        </p:spPr>
      </p:pic>
      <p:pic>
        <p:nvPicPr>
          <p:cNvPr id="40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580" y="799465"/>
            <a:ext cx="4241165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580" y="3980815"/>
            <a:ext cx="4241165" cy="2772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470" y="3635375"/>
            <a:ext cx="3003550" cy="3232785"/>
          </a:xfrm>
          <a:prstGeom prst="rect">
            <a:avLst/>
          </a:prstGeom>
        </p:spPr>
      </p:pic>
      <p:sp>
        <p:nvSpPr>
          <p:cNvPr id="43" name="Oval 2"/>
          <p:cNvSpPr/>
          <p:nvPr/>
        </p:nvSpPr>
        <p:spPr>
          <a:xfrm>
            <a:off x="8619173" y="799148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1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4" name="Oval 2"/>
          <p:cNvSpPr/>
          <p:nvPr/>
        </p:nvSpPr>
        <p:spPr>
          <a:xfrm>
            <a:off x="8744268" y="1390333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2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5" name="Oval 2"/>
          <p:cNvSpPr/>
          <p:nvPr/>
        </p:nvSpPr>
        <p:spPr>
          <a:xfrm>
            <a:off x="10301923" y="1112203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3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10199370" y="1417320"/>
            <a:ext cx="231775" cy="4438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8" name="Straight Arrow Connector 47"/>
          <p:cNvCxnSpPr/>
          <p:nvPr/>
        </p:nvCxnSpPr>
        <p:spPr>
          <a:xfrm flipH="1" flipV="1">
            <a:off x="10465435" y="1473835"/>
            <a:ext cx="9525" cy="5556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0" name="Oval 2"/>
          <p:cNvSpPr/>
          <p:nvPr/>
        </p:nvSpPr>
        <p:spPr>
          <a:xfrm>
            <a:off x="11137583" y="1499553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4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" name="Oval 2"/>
          <p:cNvSpPr/>
          <p:nvPr/>
        </p:nvSpPr>
        <p:spPr>
          <a:xfrm>
            <a:off x="11246168" y="3273743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5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" name="Oval 2"/>
          <p:cNvSpPr/>
          <p:nvPr/>
        </p:nvSpPr>
        <p:spPr>
          <a:xfrm>
            <a:off x="10428923" y="3273743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6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" name="Oval 2"/>
          <p:cNvSpPr/>
          <p:nvPr/>
        </p:nvSpPr>
        <p:spPr>
          <a:xfrm>
            <a:off x="9863138" y="2912428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7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4" name="Oval 2"/>
          <p:cNvSpPr/>
          <p:nvPr/>
        </p:nvSpPr>
        <p:spPr>
          <a:xfrm>
            <a:off x="9527223" y="3355658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8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" name="Oval 2"/>
          <p:cNvSpPr/>
          <p:nvPr/>
        </p:nvSpPr>
        <p:spPr>
          <a:xfrm>
            <a:off x="8955088" y="2812733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9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56" name="Straight Arrow Connector 55"/>
          <p:cNvCxnSpPr>
            <a:endCxn id="54" idx="0"/>
          </p:cNvCxnSpPr>
          <p:nvPr/>
        </p:nvCxnSpPr>
        <p:spPr>
          <a:xfrm flipH="1">
            <a:off x="9695180" y="2787015"/>
            <a:ext cx="31750" cy="5689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8" name="Straight Arrow Connector 57"/>
          <p:cNvCxnSpPr/>
          <p:nvPr/>
        </p:nvCxnSpPr>
        <p:spPr>
          <a:xfrm flipH="1">
            <a:off x="9575165" y="3124200"/>
            <a:ext cx="15240" cy="25590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60" name="Oval 2"/>
          <p:cNvSpPr/>
          <p:nvPr/>
        </p:nvSpPr>
        <p:spPr>
          <a:xfrm>
            <a:off x="7779385" y="1944370"/>
            <a:ext cx="450850" cy="44640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10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1" name="Oval 2"/>
          <p:cNvSpPr/>
          <p:nvPr/>
        </p:nvSpPr>
        <p:spPr>
          <a:xfrm>
            <a:off x="8184515" y="3124200"/>
            <a:ext cx="450850" cy="44640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11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2" name="Oval 2"/>
          <p:cNvSpPr/>
          <p:nvPr/>
        </p:nvSpPr>
        <p:spPr>
          <a:xfrm>
            <a:off x="7221855" y="3270885"/>
            <a:ext cx="450850" cy="44640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12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9975" y="1423670"/>
            <a:ext cx="4972050" cy="4010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26220" y="4440555"/>
            <a:ext cx="2581275" cy="106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0" y="952500"/>
            <a:ext cx="1733550" cy="1276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0" y="3171825"/>
            <a:ext cx="1762125" cy="514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950" y="952500"/>
            <a:ext cx="6941185" cy="5484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55" y="27133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GB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2440" y="841375"/>
            <a:ext cx="11247120" cy="5701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879475"/>
            <a:ext cx="9933940" cy="57664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842895" y="1575435"/>
            <a:ext cx="554355" cy="5219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516370" y="147764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10305" y="294449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6373495" y="233807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83150" y="417957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7416800" y="318706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373495" y="417957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60565" y="479361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096000" y="549465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516120" y="501015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MANUAL.vs.AUTOMATIC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" y="773430"/>
            <a:ext cx="3042285" cy="34975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10" y="2469515"/>
            <a:ext cx="4435475" cy="297116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0" y="1866900"/>
            <a:ext cx="2178685" cy="357378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520" y="773430"/>
            <a:ext cx="3456940" cy="167195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310" y="4271010"/>
            <a:ext cx="3781425" cy="23558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MANUAL.vs.AUTOMATIC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7640" y="1741170"/>
            <a:ext cx="9317355" cy="40297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4165600" y="2983865"/>
            <a:ext cx="685165" cy="758190"/>
          </a:xfrm>
          <a:prstGeom prst="right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2790"/>
            <a:ext cx="4161155" cy="612521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190" y="883285"/>
            <a:ext cx="4552950" cy="562927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765" y="775970"/>
            <a:ext cx="4524375" cy="1047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810" y="883285"/>
            <a:ext cx="2038350" cy="8382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275" y="2058035"/>
            <a:ext cx="1762125" cy="67627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0275" y="3292475"/>
            <a:ext cx="1771650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542925" y="292862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TABLE_ENDDRAG_ORIGIN_RECT" val="487*180"/>
  <p:tag name="TABLE_ENDDRAG_RECT" val="472*133*487*180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1300</Words>
  <Application>WPS Presentation</Application>
  <PresentationFormat>Panorámica</PresentationFormat>
  <Paragraphs>152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Arial</vt:lpstr>
      <vt:lpstr>SimSun</vt:lpstr>
      <vt:lpstr>Wingdings</vt:lpstr>
      <vt:lpstr>Wingdings</vt:lpstr>
      <vt:lpstr>Arial</vt:lpstr>
      <vt:lpstr>Microsoft YaHei</vt:lpstr>
      <vt:lpstr>Arial Unicode MS</vt:lpstr>
      <vt:lpstr>Calibri</vt:lpstr>
      <vt:lpstr>Calibri</vt:lpstr>
      <vt:lpstr>等线</vt:lpstr>
      <vt:lpstr>Times New Roman</vt:lpstr>
      <vt:lpstr>1_Green Color</vt:lpstr>
      <vt:lpstr>PowerPoint 演示文稿</vt:lpstr>
      <vt:lpstr>FILES</vt:lpstr>
      <vt:lpstr>PowerPoint 演示文稿</vt:lpstr>
      <vt:lpstr>TMEM-HA 6h CB airy_3_170722</vt:lpstr>
      <vt:lpstr>TMEM-HA 6h CB airy_3_170722</vt:lpstr>
      <vt:lpstr>TMEM-HA 6h CB airy_3_170722</vt:lpstr>
      <vt:lpstr>TMEM-HA 6h CB airy_3_170722</vt:lpstr>
      <vt:lpstr>TMEM-HA 6h CB airy_3_170722</vt:lpstr>
      <vt:lpstr>40A_UAS-TMEM192-3xHA x 40A 71G10 MARCM_around 12h - for quantification_4 Airy-CBs_300425</vt:lpstr>
      <vt:lpstr>40A_UAS-TMEM192-3xHA x 40A 71G10 MARCM_around 12h - for quantification_4 Airy-CBs_300425</vt:lpstr>
      <vt:lpstr>40A_UAS-TMEM192-3xHA x 40A 71G10 MARCM_around 12h - for quantification_4 Airy-CBs_300425</vt:lpstr>
      <vt:lpstr>MANUAL.vs.AUTOMATIC</vt:lpstr>
      <vt:lpstr>40A_UAS-TMEM192-3xHA x 40A 71G10 MARCM_around 12h - for quantification_4 Airy-CBs_300425</vt:lpstr>
      <vt:lpstr>40A_UAS-TMEM192-3xHA x 40A 71G10 MARCM_around 12h - for quantification_3 Airy-CBs_300425</vt:lpstr>
      <vt:lpstr> 40A_UAS-TMEM192-3xHA x 40A 71G10 MARCM_around 12h - for quantification_3 Airy-CBs_300425</vt:lpstr>
      <vt:lpstr> 40A_UAS-TMEM192-3xHA x 40A 71G10 MARCM_around 12h - for quantification_3 Airy-CBs_300425</vt:lpstr>
      <vt:lpstr> 40A_UAS-TMEM192-3xHA x 40A 71G10 MARCM_around 12h - for quantification_3 Airy-CBs_300425</vt:lpstr>
      <vt:lpstr>PowerPoint 演示文稿</vt:lpstr>
      <vt:lpstr>40A_UAS-TMEM1923x-HA x 71G10 40A MARCM_L3_1_Airy_010724</vt:lpstr>
      <vt:lpstr>40A_UAS-TMEM1923x-HA x 71G10 40A MARCM_L3_1_Airy_010724</vt:lpstr>
      <vt:lpstr>40A_UAS-TMEM1923x-HA x 71G10 40A MARCM_L3_1_Airy_010724</vt:lpstr>
      <vt:lpstr>40A_UAS-TMEM1923x-HA x 71G10 40A MARCM_L3_1_Airy_010724</vt:lpstr>
      <vt:lpstr>40A_UAS-TMEM1923x-HA x 71G10 40A MARCM_L3_1_Airy_010724</vt:lpstr>
      <vt:lpstr>40A_UAS-TMEM1923x-HA x 71G10 40A MARCM_L3_1_Airy_010724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744</cp:revision>
  <dcterms:created xsi:type="dcterms:W3CDTF">2024-11-18T13:41:00Z</dcterms:created>
  <dcterms:modified xsi:type="dcterms:W3CDTF">2025-11-30T10:35:06Z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0E3AD02F1540449DAF1D98C7D472912C_13</vt:lpwstr>
  </property>
  <property fmtid="{D5CDD505-2E9C-101B-9397-08002B2CF9AE}" pid="3" name="KSOProductBuildVer">
    <vt:lpwstr>2057-12.2.0.23155</vt:lpwstr>
  </property>
</Properties>
</file>